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79" r:id="rId5"/>
    <p:sldId id="328" r:id="rId6"/>
    <p:sldId id="329" r:id="rId7"/>
    <p:sldId id="331" r:id="rId8"/>
    <p:sldId id="330" r:id="rId9"/>
    <p:sldId id="332" r:id="rId10"/>
    <p:sldId id="333" r:id="rId11"/>
    <p:sldId id="259" r:id="rId12"/>
    <p:sldId id="266" r:id="rId13"/>
    <p:sldId id="314" r:id="rId14"/>
    <p:sldId id="303" r:id="rId15"/>
    <p:sldId id="334" r:id="rId16"/>
    <p:sldId id="323" r:id="rId17"/>
    <p:sldId id="335" r:id="rId18"/>
    <p:sldId id="336" r:id="rId19"/>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174" autoAdjust="0"/>
  </p:normalViewPr>
  <p:slideViewPr>
    <p:cSldViewPr>
      <p:cViewPr varScale="1">
        <p:scale>
          <a:sx n="47" d="100"/>
          <a:sy n="47" d="100"/>
        </p:scale>
        <p:origin x="-6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BCEA8CF4-3A36-4479-A844-0CD58D1B05CB}" type="datetimeFigureOut">
              <a:rPr lang="en-GB" smtClean="0"/>
              <a:pPr/>
              <a:t>08/03/2018</a:t>
            </a:fld>
            <a:endParaRPr lang="en-GB"/>
          </a:p>
        </p:txBody>
      </p:sp>
      <p:sp>
        <p:nvSpPr>
          <p:cNvPr id="4" name="Footer Placeholder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8B655357-68A4-49CB-B6F5-C954EF9FE0BC}" type="slidenum">
              <a:rPr lang="en-GB" smtClean="0"/>
              <a:pPr/>
              <a:t>‹#›</a:t>
            </a:fld>
            <a:endParaRPr lang="en-GB"/>
          </a:p>
        </p:txBody>
      </p:sp>
    </p:spTree>
    <p:extLst>
      <p:ext uri="{BB962C8B-B14F-4D97-AF65-F5344CB8AC3E}">
        <p14:creationId xmlns="" xmlns:p14="http://schemas.microsoft.com/office/powerpoint/2010/main" val="6381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802D193-C383-44CA-A6C5-12BF9B437E48}" type="datetimeFigureOut">
              <a:rPr lang="en-GB" smtClean="0"/>
              <a:pPr/>
              <a:t>08/03/2018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847EDEA-65B5-4654-99D5-9D4030BC56DC}" type="slidenum">
              <a:rPr lang="en-GB" smtClean="0"/>
              <a:pPr/>
              <a:t>‹#›</a:t>
            </a:fld>
            <a:endParaRPr lang="en-GB"/>
          </a:p>
        </p:txBody>
      </p:sp>
    </p:spTree>
    <p:extLst>
      <p:ext uri="{BB962C8B-B14F-4D97-AF65-F5344CB8AC3E}">
        <p14:creationId xmlns="" xmlns:p14="http://schemas.microsoft.com/office/powerpoint/2010/main" val="619019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1</a:t>
            </a:fld>
            <a:endParaRPr lang="en-GB"/>
          </a:p>
        </p:txBody>
      </p:sp>
    </p:spTree>
    <p:extLst>
      <p:ext uri="{BB962C8B-B14F-4D97-AF65-F5344CB8AC3E}">
        <p14:creationId xmlns="" xmlns:p14="http://schemas.microsoft.com/office/powerpoint/2010/main" val="4011775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movie reflects the oppressive times that occurred twenty years ago, and reveal that the dark history has replicated itself in the modern France. The film entails three young men who spent most of their time in the French suburbs, as La </a:t>
            </a:r>
            <a:r>
              <a:rPr lang="en-GB" dirty="0" err="1" smtClean="0"/>
              <a:t>banlieue</a:t>
            </a:r>
            <a:r>
              <a:rPr lang="en-GB" dirty="0" smtClean="0"/>
              <a:t>, informally one of the French ‘Ghettos’. The storyline of this movie entails racial discrimination, violence, brutal killings and disgraceful actions. Specifically, it revolves the fight of different discriminated raced again the police. The French suburbs is full of racist and ruthless soldiers who discriminates the external races of colour (</a:t>
            </a:r>
            <a:r>
              <a:rPr lang="en-GB" dirty="0" err="1" smtClean="0"/>
              <a:t>Vincendeau</a:t>
            </a:r>
            <a:r>
              <a:rPr lang="en-GB" dirty="0" smtClean="0"/>
              <a:t>, 2005). </a:t>
            </a:r>
            <a:endParaRPr lang="en-GB"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2</a:t>
            </a:fld>
            <a:endParaRPr lang="en-GB"/>
          </a:p>
        </p:txBody>
      </p:sp>
    </p:spTree>
    <p:extLst>
      <p:ext uri="{BB962C8B-B14F-4D97-AF65-F5344CB8AC3E}">
        <p14:creationId xmlns="" xmlns:p14="http://schemas.microsoft.com/office/powerpoint/2010/main" val="705837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3</a:t>
            </a:fld>
            <a:endParaRPr lang="en-GB"/>
          </a:p>
        </p:txBody>
      </p:sp>
    </p:spTree>
    <p:extLst>
      <p:ext uri="{BB962C8B-B14F-4D97-AF65-F5344CB8AC3E}">
        <p14:creationId xmlns="" xmlns:p14="http://schemas.microsoft.com/office/powerpoint/2010/main" val="3447372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Left-right: Vinz (Vincent Cassel), Said (Said </a:t>
            </a:r>
            <a:r>
              <a:rPr lang="en-GB" dirty="0" err="1" smtClean="0"/>
              <a:t>Taghmauli</a:t>
            </a:r>
            <a:r>
              <a:rPr lang="en-GB" dirty="0" smtClean="0"/>
              <a:t>), Hubert (Hubert </a:t>
            </a:r>
            <a:r>
              <a:rPr lang="en-GB" dirty="0" err="1" smtClean="0"/>
              <a:t>Kounde</a:t>
            </a:r>
            <a:r>
              <a:rPr lang="en-GB" dirty="0" smtClean="0"/>
              <a:t>) </a:t>
            </a:r>
          </a:p>
          <a:p>
            <a:endParaRPr lang="en-GB"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4</a:t>
            </a:fld>
            <a:endParaRPr lang="en-GB"/>
          </a:p>
        </p:txBody>
      </p:sp>
    </p:spTree>
    <p:extLst>
      <p:ext uri="{BB962C8B-B14F-4D97-AF65-F5344CB8AC3E}">
        <p14:creationId xmlns="" xmlns:p14="http://schemas.microsoft.com/office/powerpoint/2010/main" val="3003429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Vinz is Jewish and portrays himself as a very outrageous man. He is a self-proclaimed criminal as he killed the police officer. Hubert is an African –French black boxer who was once a drug dealer.  He is the most silent and also the cleverest of the three. He has developed a phobia for living in the French ghetto and wishes to flee away from that violent area. However, he is not successful since lacks the mechanisms to achieve so</a:t>
            </a:r>
            <a:endParaRPr lang="en-GB"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5</a:t>
            </a:fld>
            <a:endParaRPr lang="en-GB"/>
          </a:p>
        </p:txBody>
      </p:sp>
    </p:spTree>
    <p:extLst>
      <p:ext uri="{BB962C8B-B14F-4D97-AF65-F5344CB8AC3E}">
        <p14:creationId xmlns="" xmlns:p14="http://schemas.microsoft.com/office/powerpoint/2010/main" val="89697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During the riots that erupted before the day a policeman lost his gun, Vinz was highly involved. He is responsible for grabbing the revolver from the policeman. When the Vinz obtains the gun he threatens to kill a policeman if his friend Abdel (Abdel Ahmed </a:t>
            </a:r>
            <a:r>
              <a:rPr lang="en-GB" dirty="0" err="1" smtClean="0"/>
              <a:t>Ghili</a:t>
            </a:r>
            <a:r>
              <a:rPr lang="en-GB" dirty="0" smtClean="0"/>
              <a:t>) dies in the hospital. Abdel is admitted in the hospital following the beating that were inflicted upon him while in the police custody.  </a:t>
            </a:r>
          </a:p>
          <a:p>
            <a:r>
              <a:rPr lang="en-GB" dirty="0" smtClean="0"/>
              <a:t>After Vinz finds the revolver, he is becomes overwhelmed and he is accompanied by Hubert and Said where at several instances they find themselves under the dangerous side of the law. At some point, Vinz tries to kill a policeman who are appointed to stop the uprisings though he does not succeed. Following this action, the gang manages to flee and they quickly board a train when they plan to head for Paris.</a:t>
            </a:r>
            <a:endParaRPr lang="en-US"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8</a:t>
            </a:fld>
            <a:endParaRPr lang="en-GB"/>
          </a:p>
        </p:txBody>
      </p:sp>
    </p:spTree>
    <p:extLst>
      <p:ext uri="{BB962C8B-B14F-4D97-AF65-F5344CB8AC3E}">
        <p14:creationId xmlns="" xmlns:p14="http://schemas.microsoft.com/office/powerpoint/2010/main" val="3052410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Following this action, the gang manages to flee and they quickly board a train when they plan to head for Paris. Nevertheless, they are held with many disappointments as they set their foot in Paris, since their interactions with the residents of Paris fuels hostility. Due to the chase by the policeman whom Hubert and Said has abused, the group end up lost I the final train and they spend their night in the shopping mall. During the next morning, the shocking news dawn to them that Abdel is dead. They become furious and they climb up to the rooftop as they throw racial insults to the police. Unfortunately, they come across the same group of racist French police officers who discriminated the immigrants. Sooner than later, these policemen embark on molesting Said and Hubert. Later, </a:t>
            </a:r>
            <a:r>
              <a:rPr lang="en-GB" dirty="0" err="1" smtClean="0"/>
              <a:t>Vinzarrivs</a:t>
            </a:r>
            <a:r>
              <a:rPr lang="en-GB" dirty="0" smtClean="0"/>
              <a:t> at the scene, and he holds the gun as he manages to scare away the policemen though one of the policeman remains adamant. Any time from then, Vinz is threatening to kill the policeman to quench his vengeance thirsty. Vinz decline to shoot the skinhead and submits the gun to Hubert. Hubert is the most silent of the three and very witty and due to this course, they let the police go unharmed. Vinz now believes that his dream for revenge is shuttered and loses his hope living in gangster life due to his pitifulness character</a:t>
            </a:r>
            <a:endParaRPr lang="en-GB"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9</a:t>
            </a:fld>
            <a:endParaRPr lang="en-GB"/>
          </a:p>
        </p:txBody>
      </p:sp>
    </p:spTree>
    <p:extLst>
      <p:ext uri="{BB962C8B-B14F-4D97-AF65-F5344CB8AC3E}">
        <p14:creationId xmlns="" xmlns:p14="http://schemas.microsoft.com/office/powerpoint/2010/main" val="794534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clear indication of the racial discrimination against Blacks and Arabs by the French authorities. This is depicted by the three main characters Vinz, a Jew, Hubert, a Black box and Said, an Arab. The group is furious with the racial segregation that is occurring in France. The policemen are termed to be show their racial element by brutally abusing the immigrants that are held in France. The three actors spent their life in La </a:t>
            </a:r>
            <a:r>
              <a:rPr lang="en-GB" dirty="0" err="1" smtClean="0"/>
              <a:t>banlieue</a:t>
            </a:r>
            <a:r>
              <a:rPr lang="en-GB" dirty="0" smtClean="0"/>
              <a:t> where in most of times they engage in fights against the French cops as they have come to a realization that their fellow immigrants are being segregated by the French authorities. More evidently, an uprising breaks up and one of the policeman loses the revolver which is taken by Vinz. Vinz threatens to kill the White skin head if the hospitalized Abdel dies.  An element of racism comes out where the French authorities arrest and furiously beat Abdel until he sustains injuries. When the group receives the news that Abdel is dead they begin to racially abuse the policemen calling them racial anti-migrants skin heads (</a:t>
            </a:r>
            <a:r>
              <a:rPr lang="en-GB" dirty="0" err="1" smtClean="0"/>
              <a:t>Elstob</a:t>
            </a:r>
            <a:r>
              <a:rPr lang="en-GB" dirty="0" smtClean="0"/>
              <a:t>, 1997). </a:t>
            </a:r>
            <a:endParaRPr lang="en-GB"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11</a:t>
            </a:fld>
            <a:endParaRPr lang="en-GB"/>
          </a:p>
        </p:txBody>
      </p:sp>
    </p:spTree>
    <p:extLst>
      <p:ext uri="{BB962C8B-B14F-4D97-AF65-F5344CB8AC3E}">
        <p14:creationId xmlns="" xmlns:p14="http://schemas.microsoft.com/office/powerpoint/2010/main" val="3782006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Video</a:t>
            </a:r>
            <a:r>
              <a:rPr lang="en-GB" baseline="0" dirty="0" smtClean="0"/>
              <a:t> footage of Hubert and a cop after the Vinz is murdered. </a:t>
            </a:r>
            <a:endParaRPr lang="en-GB" dirty="0"/>
          </a:p>
        </p:txBody>
      </p:sp>
      <p:sp>
        <p:nvSpPr>
          <p:cNvPr id="4" name="Slide Number Placeholder 3"/>
          <p:cNvSpPr>
            <a:spLocks noGrp="1"/>
          </p:cNvSpPr>
          <p:nvPr>
            <p:ph type="sldNum" sz="quarter" idx="10"/>
          </p:nvPr>
        </p:nvSpPr>
        <p:spPr/>
        <p:txBody>
          <a:bodyPr/>
          <a:lstStyle/>
          <a:p>
            <a:fld id="{3847EDEA-65B5-4654-99D5-9D4030BC56DC}" type="slidenum">
              <a:rPr lang="en-GB" smtClean="0"/>
              <a:pPr/>
              <a:t>13</a:t>
            </a:fld>
            <a:endParaRPr lang="en-GB"/>
          </a:p>
        </p:txBody>
      </p:sp>
    </p:spTree>
    <p:extLst>
      <p:ext uri="{BB962C8B-B14F-4D97-AF65-F5344CB8AC3E}">
        <p14:creationId xmlns="" xmlns:p14="http://schemas.microsoft.com/office/powerpoint/2010/main" val="743241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60A321F-23A0-45CF-B297-511D1DC6C3E9}" type="datetimeFigureOut">
              <a:rPr lang="en-GB" smtClean="0"/>
              <a:pPr/>
              <a:t>08/03/2018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03659-E488-4B3D-B80C-74ED05BA4AF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A321F-23A0-45CF-B297-511D1DC6C3E9}" type="datetimeFigureOut">
              <a:rPr lang="en-GB" smtClean="0"/>
              <a:pPr/>
              <a:t>08/03/2018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03659-E488-4B3D-B80C-74ED05BA4AFA}"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1520" y="188640"/>
            <a:ext cx="8208912" cy="1752600"/>
          </a:xfrm>
        </p:spPr>
        <p:txBody>
          <a:bodyPr>
            <a:noAutofit/>
          </a:bodyPr>
          <a:lstStyle/>
          <a:p>
            <a:r>
              <a:rPr lang="en-GB" sz="5400" b="1" dirty="0"/>
              <a:t>Movie Review: La </a:t>
            </a:r>
            <a:r>
              <a:rPr lang="en-GB" sz="5400" b="1" dirty="0" smtClean="0"/>
              <a:t>Haine</a:t>
            </a:r>
          </a:p>
        </p:txBody>
      </p:sp>
      <p:pic>
        <p:nvPicPr>
          <p:cNvPr id="1026" name="Picture 2" descr="Image result for feeling lost"/>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29268" y="2780928"/>
            <a:ext cx="4853415" cy="3816000"/>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1"/>
          <p:cNvPicPr>
            <a:picLocks noChangeAspect="1"/>
          </p:cNvPicPr>
          <p:nvPr/>
        </p:nvPicPr>
        <p:blipFill>
          <a:blip r:embed="rId4" cstate="print"/>
          <a:stretch>
            <a:fillRect/>
          </a:stretch>
        </p:blipFill>
        <p:spPr>
          <a:xfrm>
            <a:off x="467544" y="1052736"/>
            <a:ext cx="8280919" cy="58052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558ED5"/>
                </a:solidFill>
                <a:latin typeface="Century Gothic"/>
                <a:cs typeface="Century Gothic"/>
              </a:rPr>
              <a:t>Synopsis</a:t>
            </a:r>
            <a:endParaRPr lang="en-GB" b="1" dirty="0">
              <a:solidFill>
                <a:srgbClr val="558ED5"/>
              </a:solidFill>
              <a:latin typeface="Century Gothic"/>
              <a:cs typeface="Century Gothic"/>
            </a:endParaRPr>
          </a:p>
        </p:txBody>
      </p:sp>
      <p:sp>
        <p:nvSpPr>
          <p:cNvPr id="3" name="Content Placeholder 2"/>
          <p:cNvSpPr>
            <a:spLocks noGrp="1"/>
          </p:cNvSpPr>
          <p:nvPr>
            <p:ph idx="1"/>
          </p:nvPr>
        </p:nvSpPr>
        <p:spPr/>
        <p:txBody>
          <a:bodyPr>
            <a:normAutofit lnSpcReduction="10000"/>
          </a:bodyPr>
          <a:lstStyle/>
          <a:p>
            <a:pPr marL="0" indent="0">
              <a:buNone/>
            </a:pPr>
            <a:r>
              <a:rPr lang="en-GB" dirty="0" smtClean="0">
                <a:latin typeface="Century Gothic"/>
                <a:cs typeface="Century Gothic"/>
              </a:rPr>
              <a:t> </a:t>
            </a:r>
          </a:p>
          <a:p>
            <a:r>
              <a:rPr lang="en-GB" sz="3600" dirty="0">
                <a:latin typeface="Baskerville Old Face" panose="02020602080505020303" pitchFamily="18" charset="0"/>
              </a:rPr>
              <a:t>La Haine (Hate) </a:t>
            </a:r>
            <a:r>
              <a:rPr lang="en-GB" sz="3600" dirty="0" smtClean="0">
                <a:latin typeface="Baskerville Old Face" panose="02020602080505020303" pitchFamily="18" charset="0"/>
              </a:rPr>
              <a:t>is a  </a:t>
            </a:r>
            <a:r>
              <a:rPr lang="en-GB" sz="3600" dirty="0">
                <a:latin typeface="Baskerville Old Face" panose="02020602080505020303" pitchFamily="18" charset="0"/>
              </a:rPr>
              <a:t>French-based movie </a:t>
            </a:r>
            <a:endParaRPr lang="en-GB" sz="3600" dirty="0" smtClean="0">
              <a:latin typeface="Baskerville Old Face" panose="02020602080505020303" pitchFamily="18" charset="0"/>
            </a:endParaRPr>
          </a:p>
          <a:p>
            <a:r>
              <a:rPr lang="en-GB" sz="3600" dirty="0" smtClean="0">
                <a:latin typeface="Baskerville Old Face" panose="02020602080505020303" pitchFamily="18" charset="0"/>
              </a:rPr>
              <a:t>Directed </a:t>
            </a:r>
            <a:r>
              <a:rPr lang="en-GB" sz="3600" dirty="0">
                <a:latin typeface="Baskerville Old Face" panose="02020602080505020303" pitchFamily="18" charset="0"/>
              </a:rPr>
              <a:t>by Mathieu Kassovitz in 1995.  </a:t>
            </a:r>
            <a:endParaRPr lang="en-GB" sz="3600" dirty="0" smtClean="0">
              <a:latin typeface="Baskerville Old Face" panose="02020602080505020303" pitchFamily="18" charset="0"/>
            </a:endParaRPr>
          </a:p>
          <a:p>
            <a:r>
              <a:rPr lang="en-GB" sz="3600" dirty="0" smtClean="0">
                <a:latin typeface="Baskerville Old Face" panose="02020602080505020303" pitchFamily="18" charset="0"/>
              </a:rPr>
              <a:t>A Multiracial movie involving Blacks and Arabs fighting against ruthless  White police force. </a:t>
            </a:r>
          </a:p>
          <a:p>
            <a:r>
              <a:rPr lang="en-GB" sz="3600" dirty="0" smtClean="0">
                <a:latin typeface="Baskerville Old Face" panose="02020602080505020303" pitchFamily="18" charset="0"/>
              </a:rPr>
              <a:t>It  depicts the fight for racism and brutality among the French authorities</a:t>
            </a:r>
            <a:r>
              <a:rPr lang="en-GB" sz="3600" dirty="0" smtClean="0"/>
              <a:t>. </a:t>
            </a:r>
          </a:p>
          <a:p>
            <a:endParaRPr lang="en-GB" dirty="0" smtClean="0"/>
          </a:p>
          <a:p>
            <a:pPr marL="0" indent="0">
              <a:buNone/>
            </a:pPr>
            <a:endParaRPr lang="en-GB" dirty="0" smtClean="0"/>
          </a:p>
          <a:p>
            <a:endParaRPr lang="en-GB" dirty="0" smtClean="0"/>
          </a:p>
        </p:txBody>
      </p:sp>
    </p:spTree>
    <p:extLst>
      <p:ext uri="{BB962C8B-B14F-4D97-AF65-F5344CB8AC3E}">
        <p14:creationId xmlns="" xmlns:p14="http://schemas.microsoft.com/office/powerpoint/2010/main" val="1264431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25760"/>
            <a:ext cx="8229600" cy="1143000"/>
          </a:xfrm>
        </p:spPr>
        <p:txBody>
          <a:bodyPr>
            <a:noAutofit/>
          </a:bodyPr>
          <a:lstStyle/>
          <a:p>
            <a:r>
              <a:rPr lang="en-US" sz="2800" b="1" dirty="0" smtClean="0">
                <a:solidFill>
                  <a:srgbClr val="558ED5"/>
                </a:solidFill>
                <a:latin typeface="Century Gothic"/>
                <a:cs typeface="Century Gothic"/>
              </a:rPr>
              <a:t>Synopsis continuation </a:t>
            </a:r>
            <a:endParaRPr lang="en-US" sz="2800" b="1" dirty="0">
              <a:solidFill>
                <a:srgbClr val="558ED5"/>
              </a:solidFill>
              <a:latin typeface="Century Gothic"/>
              <a:cs typeface="Century Gothic"/>
            </a:endParaRPr>
          </a:p>
        </p:txBody>
      </p:sp>
      <p:sp>
        <p:nvSpPr>
          <p:cNvPr id="3" name="Content Placeholder 2"/>
          <p:cNvSpPr>
            <a:spLocks noGrp="1"/>
          </p:cNvSpPr>
          <p:nvPr>
            <p:ph idx="1"/>
          </p:nvPr>
        </p:nvSpPr>
        <p:spPr>
          <a:xfrm>
            <a:off x="467544" y="1268760"/>
            <a:ext cx="8229600" cy="4525963"/>
          </a:xfrm>
        </p:spPr>
        <p:txBody>
          <a:bodyPr>
            <a:noAutofit/>
          </a:bodyPr>
          <a:lstStyle/>
          <a:p>
            <a:r>
              <a:rPr lang="en-US" sz="2600" dirty="0" smtClean="0">
                <a:latin typeface="Century Gothic"/>
                <a:cs typeface="Century Gothic"/>
              </a:rPr>
              <a:t>Involves three parts: </a:t>
            </a:r>
          </a:p>
          <a:p>
            <a:r>
              <a:rPr lang="en-US" sz="2600" dirty="0" smtClean="0">
                <a:latin typeface="Century Gothic"/>
                <a:cs typeface="Century Gothic"/>
              </a:rPr>
              <a:t>At the </a:t>
            </a:r>
            <a:r>
              <a:rPr lang="en-US" sz="2600" dirty="0">
                <a:latin typeface="Century Gothic"/>
                <a:cs typeface="Century Gothic"/>
              </a:rPr>
              <a:t>French suburb (La </a:t>
            </a:r>
            <a:r>
              <a:rPr lang="en-US" sz="2600" dirty="0" smtClean="0">
                <a:latin typeface="Century Gothic"/>
                <a:cs typeface="Century Gothic"/>
              </a:rPr>
              <a:t>banlieue). </a:t>
            </a:r>
          </a:p>
          <a:p>
            <a:r>
              <a:rPr lang="en-US" sz="2600" dirty="0" smtClean="0">
                <a:latin typeface="Century Gothic"/>
                <a:cs typeface="Century Gothic"/>
              </a:rPr>
              <a:t>In the Paris city </a:t>
            </a:r>
          </a:p>
          <a:p>
            <a:r>
              <a:rPr lang="en-US" sz="2600" dirty="0" smtClean="0">
                <a:latin typeface="Century Gothic"/>
                <a:cs typeface="Century Gothic"/>
              </a:rPr>
              <a:t>Back </a:t>
            </a:r>
            <a:r>
              <a:rPr lang="en-US" sz="2600" dirty="0">
                <a:latin typeface="Century Gothic"/>
                <a:cs typeface="Century Gothic"/>
              </a:rPr>
              <a:t>to the  (La banlieue). </a:t>
            </a:r>
            <a:endParaRPr lang="en-US" sz="2600" dirty="0" smtClean="0">
              <a:latin typeface="Century Gothic"/>
              <a:cs typeface="Century Gothic"/>
            </a:endParaRPr>
          </a:p>
          <a:p>
            <a:r>
              <a:rPr lang="en-US" sz="2600" dirty="0" smtClean="0">
                <a:latin typeface="Century Gothic"/>
                <a:cs typeface="Century Gothic"/>
              </a:rPr>
              <a:t>Each part is full of brutality</a:t>
            </a:r>
          </a:p>
          <a:p>
            <a:r>
              <a:rPr lang="en-US" sz="2600" dirty="0" smtClean="0">
                <a:latin typeface="Century Gothic"/>
                <a:cs typeface="Century Gothic"/>
              </a:rPr>
              <a:t>Elements of racism expressed too  </a:t>
            </a:r>
          </a:p>
          <a:p>
            <a:endParaRPr lang="en-US" sz="2600" dirty="0" smtClean="0">
              <a:latin typeface="Century Gothic"/>
              <a:cs typeface="Century Gothic"/>
            </a:endParaRPr>
          </a:p>
          <a:p>
            <a:endParaRPr lang="en-US" sz="2600" dirty="0" smtClean="0">
              <a:latin typeface="Century Gothic"/>
              <a:cs typeface="Century Gothic"/>
            </a:endParaRPr>
          </a:p>
        </p:txBody>
      </p:sp>
    </p:spTree>
    <p:extLst>
      <p:ext uri="{BB962C8B-B14F-4D97-AF65-F5344CB8AC3E}">
        <p14:creationId xmlns="" xmlns:p14="http://schemas.microsoft.com/office/powerpoint/2010/main" val="1256917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558ED5"/>
                </a:solidFill>
                <a:latin typeface="Bodoni MT Black" panose="02070A03080606020203" pitchFamily="18" charset="0"/>
                <a:cs typeface="Century Gothic"/>
              </a:rPr>
              <a:t>Main characters</a:t>
            </a:r>
            <a:endParaRPr lang="en-US" b="1" dirty="0">
              <a:solidFill>
                <a:srgbClr val="558ED5"/>
              </a:solidFill>
              <a:latin typeface="Bodoni MT Black" panose="02070A03080606020203" pitchFamily="18" charset="0"/>
              <a:cs typeface="Century Gothic"/>
            </a:endParaRPr>
          </a:p>
        </p:txBody>
      </p:sp>
      <p:pic>
        <p:nvPicPr>
          <p:cNvPr id="12" name="Content Placeholder 11"/>
          <p:cNvPicPr>
            <a:picLocks noGrp="1" noChangeAspect="1"/>
          </p:cNvPicPr>
          <p:nvPr>
            <p:ph idx="1"/>
          </p:nvPr>
        </p:nvPicPr>
        <p:blipFill>
          <a:blip r:embed="rId3" cstate="print"/>
          <a:stretch>
            <a:fillRect/>
          </a:stretch>
        </p:blipFill>
        <p:spPr>
          <a:xfrm>
            <a:off x="484710" y="1412776"/>
            <a:ext cx="8075240" cy="4595649"/>
          </a:xfrm>
          <a:prstGeom prst="rect">
            <a:avLst/>
          </a:prstGeom>
        </p:spPr>
      </p:pic>
    </p:spTree>
    <p:extLst>
      <p:ext uri="{BB962C8B-B14F-4D97-AF65-F5344CB8AC3E}">
        <p14:creationId xmlns="" xmlns:p14="http://schemas.microsoft.com/office/powerpoint/2010/main" val="1549968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558ED5"/>
                </a:solidFill>
                <a:latin typeface="Century Gothic"/>
                <a:cs typeface="Century Gothic"/>
              </a:rPr>
              <a:t>Main characters </a:t>
            </a:r>
            <a:endParaRPr lang="en-US" b="1" dirty="0">
              <a:solidFill>
                <a:srgbClr val="558ED5"/>
              </a:solidFill>
              <a:latin typeface="Century Gothic"/>
              <a:cs typeface="Century Gothic"/>
            </a:endParaRPr>
          </a:p>
        </p:txBody>
      </p:sp>
      <p:sp>
        <p:nvSpPr>
          <p:cNvPr id="5" name="Content Placeholder 4"/>
          <p:cNvSpPr>
            <a:spLocks noGrp="1"/>
          </p:cNvSpPr>
          <p:nvPr>
            <p:ph idx="1"/>
          </p:nvPr>
        </p:nvSpPr>
        <p:spPr>
          <a:xfrm>
            <a:off x="251520" y="1417638"/>
            <a:ext cx="8229600" cy="4525963"/>
          </a:xfrm>
        </p:spPr>
        <p:txBody>
          <a:bodyPr>
            <a:normAutofit lnSpcReduction="10000"/>
          </a:bodyPr>
          <a:lstStyle/>
          <a:p>
            <a:pPr marL="0" indent="0">
              <a:buNone/>
            </a:pPr>
            <a:r>
              <a:rPr lang="en-GB" dirty="0" smtClean="0"/>
              <a:t>Vinz (</a:t>
            </a:r>
            <a:r>
              <a:rPr lang="en-GB" dirty="0"/>
              <a:t>Vincent Cassel</a:t>
            </a:r>
            <a:r>
              <a:rPr lang="en-GB" dirty="0" smtClean="0"/>
              <a:t>),</a:t>
            </a:r>
          </a:p>
          <a:p>
            <a:r>
              <a:rPr lang="en-GB" dirty="0" smtClean="0"/>
              <a:t> </a:t>
            </a:r>
            <a:r>
              <a:rPr lang="en-GB" dirty="0"/>
              <a:t>Jewish and portrays himself as a very outrageous man. </a:t>
            </a:r>
            <a:endParaRPr lang="en-GB" dirty="0" smtClean="0"/>
          </a:p>
          <a:p>
            <a:pPr marL="0" indent="0">
              <a:buNone/>
            </a:pPr>
            <a:endParaRPr lang="en-GB" dirty="0" smtClean="0"/>
          </a:p>
          <a:p>
            <a:pPr marL="0" indent="0">
              <a:buNone/>
            </a:pPr>
            <a:r>
              <a:rPr lang="en-GB" dirty="0" smtClean="0"/>
              <a:t>Hubert </a:t>
            </a:r>
            <a:r>
              <a:rPr lang="en-GB" dirty="0"/>
              <a:t>(Hubert </a:t>
            </a:r>
            <a:r>
              <a:rPr lang="en-GB" dirty="0" err="1"/>
              <a:t>Kounde</a:t>
            </a:r>
            <a:r>
              <a:rPr lang="en-GB" dirty="0" smtClean="0"/>
              <a:t>)</a:t>
            </a:r>
          </a:p>
          <a:p>
            <a:r>
              <a:rPr lang="en-GB" dirty="0"/>
              <a:t>African –French black boxer </a:t>
            </a:r>
            <a:endParaRPr lang="en-GB" dirty="0" smtClean="0"/>
          </a:p>
          <a:p>
            <a:r>
              <a:rPr lang="en-GB" dirty="0" smtClean="0"/>
              <a:t>Clever, quiet and Philosophical </a:t>
            </a:r>
          </a:p>
          <a:p>
            <a:r>
              <a:rPr lang="en-GB" dirty="0" smtClean="0"/>
              <a:t>Once a drug dealer </a:t>
            </a:r>
          </a:p>
          <a:p>
            <a:endParaRPr lang="en-US" dirty="0"/>
          </a:p>
          <a:p>
            <a:endParaRPr lang="en-US" dirty="0"/>
          </a:p>
          <a:p>
            <a:endParaRPr lang="en-US" dirty="0" smtClean="0"/>
          </a:p>
          <a:p>
            <a:endParaRPr lang="en-US" dirty="0" smtClean="0"/>
          </a:p>
          <a:p>
            <a:endParaRPr lang="en-US" dirty="0" smtClean="0"/>
          </a:p>
        </p:txBody>
      </p:sp>
    </p:spTree>
    <p:extLst>
      <p:ext uri="{BB962C8B-B14F-4D97-AF65-F5344CB8AC3E}">
        <p14:creationId xmlns="" xmlns:p14="http://schemas.microsoft.com/office/powerpoint/2010/main" val="2638644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558ED5"/>
                </a:solidFill>
                <a:latin typeface="Century Gothic"/>
                <a:cs typeface="Century Gothic"/>
              </a:rPr>
              <a:t>Main characters: Conti..</a:t>
            </a:r>
            <a:endParaRPr lang="en-US" b="1" dirty="0">
              <a:solidFill>
                <a:srgbClr val="558ED5"/>
              </a:solidFill>
              <a:latin typeface="Century Gothic"/>
              <a:cs typeface="Century Gothic"/>
            </a:endParaRPr>
          </a:p>
        </p:txBody>
      </p:sp>
      <p:sp>
        <p:nvSpPr>
          <p:cNvPr id="3" name="Content Placeholder 2"/>
          <p:cNvSpPr>
            <a:spLocks noGrp="1"/>
          </p:cNvSpPr>
          <p:nvPr>
            <p:ph idx="1"/>
          </p:nvPr>
        </p:nvSpPr>
        <p:spPr>
          <a:xfrm>
            <a:off x="539552" y="1181638"/>
            <a:ext cx="8229600" cy="4525963"/>
          </a:xfrm>
        </p:spPr>
        <p:txBody>
          <a:bodyPr>
            <a:normAutofit/>
          </a:bodyPr>
          <a:lstStyle/>
          <a:p>
            <a:r>
              <a:rPr lang="en-GB" dirty="0" smtClean="0">
                <a:latin typeface="Century Gothic"/>
                <a:cs typeface="Century Gothic"/>
              </a:rPr>
              <a:t>Said </a:t>
            </a:r>
            <a:r>
              <a:rPr lang="en-GB" dirty="0">
                <a:latin typeface="Century Gothic"/>
                <a:cs typeface="Century Gothic"/>
              </a:rPr>
              <a:t>(Said </a:t>
            </a:r>
            <a:r>
              <a:rPr lang="en-GB" dirty="0" err="1">
                <a:latin typeface="Century Gothic"/>
                <a:cs typeface="Century Gothic"/>
              </a:rPr>
              <a:t>Taghmauli</a:t>
            </a:r>
            <a:r>
              <a:rPr lang="en-GB" dirty="0" smtClean="0">
                <a:latin typeface="Century Gothic"/>
                <a:cs typeface="Century Gothic"/>
              </a:rPr>
              <a:t>)</a:t>
            </a:r>
          </a:p>
          <a:p>
            <a:r>
              <a:rPr lang="en-GB" dirty="0">
                <a:latin typeface="Century Gothic"/>
                <a:cs typeface="Century Gothic"/>
              </a:rPr>
              <a:t>A</a:t>
            </a:r>
            <a:r>
              <a:rPr lang="en-GB" dirty="0" smtClean="0">
                <a:latin typeface="Century Gothic"/>
                <a:cs typeface="Century Gothic"/>
              </a:rPr>
              <a:t>n </a:t>
            </a:r>
            <a:r>
              <a:rPr lang="en-GB" dirty="0">
                <a:latin typeface="Century Gothic"/>
                <a:cs typeface="Century Gothic"/>
              </a:rPr>
              <a:t>Arab </a:t>
            </a:r>
            <a:r>
              <a:rPr lang="en-GB" dirty="0" err="1">
                <a:latin typeface="Century Gothic"/>
                <a:cs typeface="Century Gothic"/>
              </a:rPr>
              <a:t>Maghrebi</a:t>
            </a:r>
            <a:r>
              <a:rPr lang="en-GB" dirty="0">
                <a:latin typeface="Century Gothic"/>
                <a:cs typeface="Century Gothic"/>
              </a:rPr>
              <a:t> </a:t>
            </a:r>
            <a:endParaRPr lang="en-GB" dirty="0" smtClean="0">
              <a:latin typeface="Century Gothic"/>
              <a:cs typeface="Century Gothic"/>
            </a:endParaRPr>
          </a:p>
          <a:p>
            <a:r>
              <a:rPr lang="en-US" dirty="0" smtClean="0">
                <a:latin typeface="Century Gothic"/>
                <a:cs typeface="Century Gothic"/>
              </a:rPr>
              <a:t>Vibrant</a:t>
            </a:r>
          </a:p>
          <a:p>
            <a:r>
              <a:rPr lang="en-US" dirty="0" smtClean="0">
                <a:latin typeface="Century Gothic"/>
                <a:cs typeface="Century Gothic"/>
              </a:rPr>
              <a:t>Funny maker</a:t>
            </a:r>
          </a:p>
          <a:p>
            <a:r>
              <a:rPr lang="en-US" dirty="0" smtClean="0">
                <a:latin typeface="Century Gothic"/>
                <a:cs typeface="Century Gothic"/>
              </a:rPr>
              <a:t>Does not like making his own decisions</a:t>
            </a:r>
            <a:endParaRPr lang="en-US" dirty="0">
              <a:latin typeface="Century Gothic"/>
              <a:cs typeface="Century Gothic"/>
            </a:endParaRPr>
          </a:p>
        </p:txBody>
      </p:sp>
      <p:sp>
        <p:nvSpPr>
          <p:cNvPr id="4" name="Rectangle 3"/>
          <p:cNvSpPr/>
          <p:nvPr/>
        </p:nvSpPr>
        <p:spPr>
          <a:xfrm>
            <a:off x="2286000" y="2967335"/>
            <a:ext cx="5958408" cy="369332"/>
          </a:xfrm>
          <a:prstGeom prst="rect">
            <a:avLst/>
          </a:prstGeom>
        </p:spPr>
        <p:txBody>
          <a:bodyPr wrap="square">
            <a:spAutoFit/>
          </a:bodyPr>
          <a:lstStyle/>
          <a:p>
            <a:endParaRPr lang="en-GB" dirty="0"/>
          </a:p>
        </p:txBody>
      </p:sp>
    </p:spTree>
    <p:extLst>
      <p:ext uri="{BB962C8B-B14F-4D97-AF65-F5344CB8AC3E}">
        <p14:creationId xmlns="" xmlns:p14="http://schemas.microsoft.com/office/powerpoint/2010/main" val="814748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Summary of the plot</a:t>
            </a:r>
            <a:endParaRPr lang="en-US" dirty="0">
              <a:solidFill>
                <a:srgbClr val="00B0F0"/>
              </a:solidFill>
            </a:endParaRPr>
          </a:p>
        </p:txBody>
      </p:sp>
      <p:sp>
        <p:nvSpPr>
          <p:cNvPr id="3" name="Content Placeholder 2"/>
          <p:cNvSpPr>
            <a:spLocks noGrp="1"/>
          </p:cNvSpPr>
          <p:nvPr>
            <p:ph idx="1"/>
          </p:nvPr>
        </p:nvSpPr>
        <p:spPr>
          <a:xfrm>
            <a:off x="483978" y="1268760"/>
            <a:ext cx="8229600" cy="4525963"/>
          </a:xfrm>
        </p:spPr>
        <p:txBody>
          <a:bodyPr>
            <a:normAutofit/>
          </a:bodyPr>
          <a:lstStyle/>
          <a:p>
            <a:r>
              <a:rPr lang="en-GB" dirty="0">
                <a:latin typeface="Century Gothic"/>
                <a:cs typeface="Century Gothic"/>
              </a:rPr>
              <a:t>At the French suburb (La </a:t>
            </a:r>
            <a:r>
              <a:rPr lang="en-GB" dirty="0" err="1">
                <a:latin typeface="Century Gothic"/>
                <a:cs typeface="Century Gothic"/>
              </a:rPr>
              <a:t>banlieue</a:t>
            </a:r>
            <a:r>
              <a:rPr lang="en-GB" dirty="0">
                <a:latin typeface="Century Gothic"/>
                <a:cs typeface="Century Gothic"/>
              </a:rPr>
              <a:t>). </a:t>
            </a:r>
          </a:p>
          <a:p>
            <a:r>
              <a:rPr lang="en-GB" dirty="0">
                <a:latin typeface="Century Gothic"/>
                <a:cs typeface="Century Gothic"/>
              </a:rPr>
              <a:t>In the Paris city </a:t>
            </a:r>
          </a:p>
          <a:p>
            <a:r>
              <a:rPr lang="en-GB" dirty="0">
                <a:latin typeface="Century Gothic"/>
                <a:cs typeface="Century Gothic"/>
              </a:rPr>
              <a:t>Back to the  (La </a:t>
            </a:r>
            <a:r>
              <a:rPr lang="en-GB" dirty="0" err="1">
                <a:latin typeface="Century Gothic"/>
                <a:cs typeface="Century Gothic"/>
              </a:rPr>
              <a:t>banlieue</a:t>
            </a:r>
            <a:r>
              <a:rPr lang="en-GB" dirty="0">
                <a:latin typeface="Century Gothic"/>
                <a:cs typeface="Century Gothic"/>
              </a:rPr>
              <a:t>). </a:t>
            </a:r>
          </a:p>
          <a:p>
            <a:endParaRPr lang="en-US" dirty="0">
              <a:latin typeface="Century Gothic"/>
              <a:cs typeface="Century Gothic"/>
            </a:endParaRPr>
          </a:p>
        </p:txBody>
      </p:sp>
    </p:spTree>
    <p:extLst>
      <p:ext uri="{BB962C8B-B14F-4D97-AF65-F5344CB8AC3E}">
        <p14:creationId xmlns="" xmlns:p14="http://schemas.microsoft.com/office/powerpoint/2010/main" val="2301210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95536" y="116632"/>
            <a:ext cx="8229600" cy="1143000"/>
          </a:xfrm>
        </p:spPr>
        <p:txBody>
          <a:bodyPr>
            <a:normAutofit fontScale="90000"/>
          </a:bodyPr>
          <a:lstStyle/>
          <a:p>
            <a:pPr>
              <a:defRPr/>
            </a:pPr>
            <a:r>
              <a:rPr lang="en-GB" b="1" dirty="0">
                <a:solidFill>
                  <a:srgbClr val="558ED5"/>
                </a:solidFill>
                <a:latin typeface="Century Gothic"/>
                <a:cs typeface="Century Gothic"/>
              </a:rPr>
              <a:t>At the French suburb (La </a:t>
            </a:r>
            <a:r>
              <a:rPr lang="en-GB" b="1" dirty="0" err="1">
                <a:solidFill>
                  <a:srgbClr val="558ED5"/>
                </a:solidFill>
                <a:latin typeface="Century Gothic"/>
                <a:cs typeface="Century Gothic"/>
              </a:rPr>
              <a:t>banlieue</a:t>
            </a:r>
            <a:endParaRPr lang="en-GB" b="1" dirty="0">
              <a:solidFill>
                <a:srgbClr val="558ED5"/>
              </a:solidFill>
              <a:latin typeface="Century Gothic"/>
              <a:cs typeface="Century Gothic"/>
            </a:endParaRPr>
          </a:p>
        </p:txBody>
      </p:sp>
      <p:sp>
        <p:nvSpPr>
          <p:cNvPr id="9219" name="Rectangle 3"/>
          <p:cNvSpPr>
            <a:spLocks noGrp="1" noChangeArrowheads="1"/>
          </p:cNvSpPr>
          <p:nvPr>
            <p:ph idx="1"/>
          </p:nvPr>
        </p:nvSpPr>
        <p:spPr>
          <a:xfrm>
            <a:off x="0" y="1412776"/>
            <a:ext cx="9144000" cy="5445224"/>
          </a:xfrm>
        </p:spPr>
        <p:txBody>
          <a:bodyPr>
            <a:normAutofit/>
          </a:bodyPr>
          <a:lstStyle/>
          <a:p>
            <a:pPr eaLnBrk="1" hangingPunct="1">
              <a:spcBef>
                <a:spcPts val="1200"/>
              </a:spcBef>
            </a:pPr>
            <a:endParaRPr lang="en-GB" sz="2800" dirty="0" smtClean="0">
              <a:solidFill>
                <a:srgbClr val="FFFFFF"/>
              </a:solidFill>
            </a:endParaRPr>
          </a:p>
          <a:p>
            <a:pPr>
              <a:spcBef>
                <a:spcPts val="1200"/>
              </a:spcBef>
            </a:pPr>
            <a:r>
              <a:rPr lang="en-GB" sz="2800" dirty="0" smtClean="0"/>
              <a:t>Begins with the footage of riot at French estate</a:t>
            </a:r>
          </a:p>
          <a:p>
            <a:pPr>
              <a:spcBef>
                <a:spcPts val="1200"/>
              </a:spcBef>
            </a:pPr>
            <a:r>
              <a:rPr lang="en-GB" sz="2800" dirty="0"/>
              <a:t>Abdel </a:t>
            </a:r>
            <a:r>
              <a:rPr lang="en-GB" sz="2800" dirty="0" smtClean="0"/>
              <a:t>(</a:t>
            </a:r>
            <a:r>
              <a:rPr lang="en-GB" sz="2800" dirty="0"/>
              <a:t>Abdel Ahmed </a:t>
            </a:r>
            <a:r>
              <a:rPr lang="en-GB" sz="2800" dirty="0" err="1" smtClean="0"/>
              <a:t>Ghili</a:t>
            </a:r>
            <a:r>
              <a:rPr lang="en-GB" sz="2800" dirty="0" smtClean="0"/>
              <a:t> –friend to Vinz) arrested and brutally beaten and later hospitalized</a:t>
            </a:r>
          </a:p>
          <a:p>
            <a:pPr>
              <a:spcBef>
                <a:spcPts val="1200"/>
              </a:spcBef>
            </a:pPr>
            <a:r>
              <a:rPr lang="en-GB" sz="2800" dirty="0" smtClean="0"/>
              <a:t>Vinz vows to kill a policeman with a (gun acquired from a policeman, if Vinz dies </a:t>
            </a:r>
          </a:p>
          <a:p>
            <a:pPr>
              <a:spcBef>
                <a:spcPts val="1200"/>
              </a:spcBef>
            </a:pPr>
            <a:r>
              <a:rPr lang="en-GB" sz="2800" dirty="0" smtClean="0"/>
              <a:t>He nearly kills a policeman and escapes alongside with the associates; Said and Hubert.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solidFill>
                  <a:srgbClr val="558ED5"/>
                </a:solidFill>
                <a:latin typeface="Century Gothic"/>
                <a:cs typeface="Century Gothic"/>
              </a:rPr>
              <a:t>At Paris </a:t>
            </a:r>
            <a:endParaRPr lang="en-GB" b="1" dirty="0">
              <a:solidFill>
                <a:srgbClr val="558ED5"/>
              </a:solidFill>
              <a:latin typeface="Century Gothic"/>
              <a:cs typeface="Century Gothic"/>
            </a:endParaRPr>
          </a:p>
        </p:txBody>
      </p:sp>
      <p:sp>
        <p:nvSpPr>
          <p:cNvPr id="3" name="Content Placeholder 2"/>
          <p:cNvSpPr>
            <a:spLocks noGrp="1"/>
          </p:cNvSpPr>
          <p:nvPr>
            <p:ph idx="1"/>
          </p:nvPr>
        </p:nvSpPr>
        <p:spPr>
          <a:xfrm>
            <a:off x="179512" y="1556792"/>
            <a:ext cx="8964488" cy="5301208"/>
          </a:xfrm>
        </p:spPr>
        <p:txBody>
          <a:bodyPr>
            <a:normAutofit/>
          </a:bodyPr>
          <a:lstStyle/>
          <a:p>
            <a:pPr marL="0" indent="0">
              <a:buNone/>
            </a:pPr>
            <a:endParaRPr lang="en-GB" dirty="0" smtClean="0">
              <a:latin typeface="Century Gothic"/>
              <a:cs typeface="Century Gothic"/>
            </a:endParaRPr>
          </a:p>
          <a:p>
            <a:r>
              <a:rPr lang="en-GB" dirty="0"/>
              <a:t>.</a:t>
            </a:r>
            <a:r>
              <a:rPr lang="en-GB" dirty="0" smtClean="0"/>
              <a:t>The group visit a drug dealer and shots are fired</a:t>
            </a:r>
          </a:p>
          <a:p>
            <a:r>
              <a:rPr lang="en-GB" dirty="0" smtClean="0"/>
              <a:t>They are later nabbed by police though Vinz escapes. </a:t>
            </a:r>
          </a:p>
          <a:p>
            <a:r>
              <a:rPr lang="en-GB" dirty="0" smtClean="0"/>
              <a:t>Vinz hears the death of Abdel and threatens to kill the skin-head who did not flee</a:t>
            </a:r>
          </a:p>
          <a:p>
            <a:r>
              <a:rPr lang="en-GB" dirty="0" smtClean="0"/>
              <a:t>He is stopped by Hubert and frees the cop</a:t>
            </a:r>
          </a:p>
          <a:p>
            <a:pPr marL="0" indent="0">
              <a:buNone/>
            </a:pPr>
            <a:endParaRPr lang="en-GB" dirty="0" smtClean="0"/>
          </a:p>
          <a:p>
            <a:pPr marL="0" indent="0">
              <a:buNone/>
            </a:pP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558ED5"/>
                </a:solidFill>
                <a:latin typeface="Century Gothic"/>
                <a:cs typeface="Century Gothic"/>
              </a:rPr>
              <a:t>Return to the Ghetto…</a:t>
            </a:r>
            <a:endParaRPr lang="en-GB" b="1" dirty="0">
              <a:solidFill>
                <a:srgbClr val="558ED5"/>
              </a:solidFill>
              <a:latin typeface="Century Gothic"/>
              <a:cs typeface="Century Gothic"/>
            </a:endParaRPr>
          </a:p>
        </p:txBody>
      </p:sp>
      <p:sp>
        <p:nvSpPr>
          <p:cNvPr id="3" name="Content Placeholder 2"/>
          <p:cNvSpPr>
            <a:spLocks noGrp="1"/>
          </p:cNvSpPr>
          <p:nvPr>
            <p:ph idx="1"/>
          </p:nvPr>
        </p:nvSpPr>
        <p:spPr/>
        <p:txBody>
          <a:bodyPr>
            <a:normAutofit/>
          </a:bodyPr>
          <a:lstStyle/>
          <a:p>
            <a:r>
              <a:rPr lang="en-GB" dirty="0" smtClean="0"/>
              <a:t>The  </a:t>
            </a:r>
            <a:r>
              <a:rPr lang="en-GB" dirty="0"/>
              <a:t>end of the drama </a:t>
            </a:r>
            <a:r>
              <a:rPr lang="en-GB" dirty="0" smtClean="0"/>
              <a:t>film</a:t>
            </a:r>
          </a:p>
          <a:p>
            <a:r>
              <a:rPr lang="en-GB" dirty="0" smtClean="0"/>
              <a:t>Vinz is accidentally killed by a policeman</a:t>
            </a:r>
          </a:p>
          <a:p>
            <a:r>
              <a:rPr lang="en-GB" dirty="0" smtClean="0"/>
              <a:t> </a:t>
            </a:r>
            <a:r>
              <a:rPr lang="en-GB" dirty="0"/>
              <a:t>Hubert and the policeman then points guns at each other </a:t>
            </a:r>
            <a:endParaRPr lang="en-GB" dirty="0" smtClean="0"/>
          </a:p>
          <a:p>
            <a:r>
              <a:rPr lang="en-GB" dirty="0" smtClean="0"/>
              <a:t>voices </a:t>
            </a:r>
            <a:r>
              <a:rPr lang="en-GB" dirty="0"/>
              <a:t>uttering, “It all about society </a:t>
            </a:r>
            <a:r>
              <a:rPr lang="en-GB" dirty="0" smtClean="0"/>
              <a:t>falling” are heard in the sound track</a:t>
            </a:r>
            <a:endParaRPr lang="en-GB" dirty="0"/>
          </a:p>
        </p:txBody>
      </p:sp>
    </p:spTree>
    <p:extLst>
      <p:ext uri="{BB962C8B-B14F-4D97-AF65-F5344CB8AC3E}">
        <p14:creationId xmlns="" xmlns:p14="http://schemas.microsoft.com/office/powerpoint/2010/main" val="26901901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Racism in the movie</a:t>
            </a:r>
            <a:endParaRPr lang="en-GB" dirty="0">
              <a:solidFill>
                <a:schemeClr val="tx1"/>
              </a:solidFill>
            </a:endParaRPr>
          </a:p>
        </p:txBody>
      </p:sp>
      <p:sp>
        <p:nvSpPr>
          <p:cNvPr id="3" name="Content Placeholder 2"/>
          <p:cNvSpPr>
            <a:spLocks noGrp="1"/>
          </p:cNvSpPr>
          <p:nvPr>
            <p:ph idx="1"/>
          </p:nvPr>
        </p:nvSpPr>
        <p:spPr/>
        <p:txBody>
          <a:bodyPr>
            <a:normAutofit/>
          </a:bodyPr>
          <a:lstStyle/>
          <a:p>
            <a:r>
              <a:rPr lang="en-GB" sz="2400" dirty="0">
                <a:latin typeface="Bookman Old Style" panose="02050604050505020204" pitchFamily="18" charset="0"/>
                <a:cs typeface="Century Gothic"/>
              </a:rPr>
              <a:t>racial discrimination against Blacks and Arabs by the French authorities</a:t>
            </a:r>
            <a:r>
              <a:rPr lang="en-GB" sz="2400" dirty="0" smtClean="0">
                <a:latin typeface="Bookman Old Style" panose="02050604050505020204" pitchFamily="18" charset="0"/>
                <a:cs typeface="Century Gothic"/>
              </a:rPr>
              <a:t>.</a:t>
            </a:r>
          </a:p>
          <a:p>
            <a:r>
              <a:rPr lang="en-GB" sz="2400" dirty="0">
                <a:latin typeface="Bookman Old Style" panose="02050604050505020204" pitchFamily="18" charset="0"/>
                <a:cs typeface="Century Gothic"/>
              </a:rPr>
              <a:t>Vinz, </a:t>
            </a:r>
            <a:r>
              <a:rPr lang="en-GB" sz="2400" dirty="0" smtClean="0">
                <a:latin typeface="Bookman Old Style" panose="02050604050505020204" pitchFamily="18" charset="0"/>
                <a:cs typeface="Century Gothic"/>
              </a:rPr>
              <a:t>, </a:t>
            </a:r>
            <a:r>
              <a:rPr lang="en-GB" sz="2400" dirty="0">
                <a:latin typeface="Bookman Old Style" panose="02050604050505020204" pitchFamily="18" charset="0"/>
                <a:cs typeface="Century Gothic"/>
              </a:rPr>
              <a:t>Hubert, </a:t>
            </a:r>
            <a:r>
              <a:rPr lang="en-GB" sz="2400" dirty="0" smtClean="0">
                <a:latin typeface="Bookman Old Style" panose="02050604050505020204" pitchFamily="18" charset="0"/>
                <a:cs typeface="Century Gothic"/>
              </a:rPr>
              <a:t>Said racially insult the police.</a:t>
            </a:r>
          </a:p>
          <a:p>
            <a:r>
              <a:rPr lang="en-GB" sz="2400" dirty="0" smtClean="0">
                <a:latin typeface="Bookman Old Style" panose="02050604050505020204" pitchFamily="18" charset="0"/>
                <a:cs typeface="Century Gothic"/>
              </a:rPr>
              <a:t>Arresting of Abdel due to Riots</a:t>
            </a:r>
          </a:p>
          <a:p>
            <a:r>
              <a:rPr lang="en-GB" sz="2400" dirty="0" smtClean="0">
                <a:latin typeface="Bookman Old Style" panose="02050604050505020204" pitchFamily="18" charset="0"/>
                <a:cs typeface="Century Gothic"/>
              </a:rPr>
              <a:t>T]Vinz</a:t>
            </a:r>
            <a:r>
              <a:rPr lang="en-GB" sz="2400" dirty="0">
                <a:latin typeface="Bookman Old Style" panose="02050604050505020204" pitchFamily="18" charset="0"/>
                <a:cs typeface="Century Gothic"/>
              </a:rPr>
              <a:t>, , </a:t>
            </a:r>
            <a:r>
              <a:rPr lang="en-GB" sz="2400" dirty="0" smtClean="0">
                <a:latin typeface="Bookman Old Style" panose="02050604050505020204" pitchFamily="18" charset="0"/>
                <a:cs typeface="Century Gothic"/>
              </a:rPr>
              <a:t>Hubert</a:t>
            </a:r>
            <a:r>
              <a:rPr lang="en-GB" sz="2400" dirty="0">
                <a:latin typeface="Bookman Old Style" panose="02050604050505020204" pitchFamily="18" charset="0"/>
                <a:cs typeface="Century Gothic"/>
              </a:rPr>
              <a:t> </a:t>
            </a:r>
            <a:r>
              <a:rPr lang="en-GB" sz="2400" dirty="0" smtClean="0">
                <a:latin typeface="Bookman Old Style" panose="02050604050505020204" pitchFamily="18" charset="0"/>
                <a:cs typeface="Century Gothic"/>
              </a:rPr>
              <a:t>and Said, refer to policemen as racists anti-immigrants</a:t>
            </a:r>
          </a:p>
          <a:p>
            <a:endParaRPr lang="en-GB" sz="2400" dirty="0" smtClean="0">
              <a:latin typeface="Bookman Old Style" panose="02050604050505020204" pitchFamily="18" charset="0"/>
              <a:cs typeface="Century Gothic"/>
            </a:endParaRPr>
          </a:p>
          <a:p>
            <a:endParaRPr lang="en-US" dirty="0">
              <a:latin typeface="Century Gothic"/>
              <a:cs typeface="Century Gothic"/>
            </a:endParaRPr>
          </a:p>
        </p:txBody>
      </p:sp>
    </p:spTree>
    <p:extLst>
      <p:ext uri="{BB962C8B-B14F-4D97-AF65-F5344CB8AC3E}">
        <p14:creationId xmlns="" xmlns:p14="http://schemas.microsoft.com/office/powerpoint/2010/main" val="9459988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327" y="186007"/>
            <a:ext cx="8229600" cy="958334"/>
          </a:xfrm>
        </p:spPr>
        <p:txBody>
          <a:bodyPr>
            <a:normAutofit/>
          </a:bodyPr>
          <a:lstStyle/>
          <a:p>
            <a:r>
              <a:rPr lang="en-GB" dirty="0" smtClean="0">
                <a:solidFill>
                  <a:srgbClr val="0070C0"/>
                </a:solidFill>
              </a:rPr>
              <a:t>Lessons</a:t>
            </a:r>
            <a:endParaRPr lang="en-GB" dirty="0">
              <a:solidFill>
                <a:srgbClr val="0070C0"/>
              </a:solidFill>
            </a:endParaRPr>
          </a:p>
        </p:txBody>
      </p:sp>
      <p:sp>
        <p:nvSpPr>
          <p:cNvPr id="3" name="Content Placeholder 2"/>
          <p:cNvSpPr>
            <a:spLocks noGrp="1"/>
          </p:cNvSpPr>
          <p:nvPr>
            <p:ph idx="1"/>
          </p:nvPr>
        </p:nvSpPr>
        <p:spPr/>
        <p:txBody>
          <a:bodyPr/>
          <a:lstStyle/>
          <a:p>
            <a:r>
              <a:rPr lang="en-GB" dirty="0" smtClean="0"/>
              <a:t>We should not solve issues through violence</a:t>
            </a:r>
          </a:p>
          <a:p>
            <a:r>
              <a:rPr lang="en-GB" dirty="0" smtClean="0"/>
              <a:t>Peaceful ways are  recommended to sensitize people nor to discriminate against colour</a:t>
            </a:r>
          </a:p>
          <a:p>
            <a:r>
              <a:rPr lang="en-GB" dirty="0" smtClean="0"/>
              <a:t>A good film for History  and Theatre students</a:t>
            </a:r>
          </a:p>
          <a:p>
            <a:r>
              <a:rPr lang="en-GB" dirty="0" smtClean="0"/>
              <a:t>We learn how to be creative in plays, concerts and theatre performances</a:t>
            </a:r>
          </a:p>
        </p:txBody>
      </p:sp>
    </p:spTree>
    <p:extLst>
      <p:ext uri="{BB962C8B-B14F-4D97-AF65-F5344CB8AC3E}">
        <p14:creationId xmlns="" xmlns:p14="http://schemas.microsoft.com/office/powerpoint/2010/main" val="281106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7200" dirty="0" smtClean="0">
                <a:latin typeface="Algerian" panose="04020705040A02060702" pitchFamily="82" charset="0"/>
              </a:rPr>
              <a:t>The end</a:t>
            </a:r>
            <a:endParaRPr lang="en-GB" sz="7200" dirty="0">
              <a:latin typeface="Algerian" panose="04020705040A02060702" pitchFamily="82" charset="0"/>
            </a:endParaRPr>
          </a:p>
        </p:txBody>
      </p:sp>
      <p:pic>
        <p:nvPicPr>
          <p:cNvPr id="9" name="Content Placeholder 8"/>
          <p:cNvPicPr>
            <a:picLocks noGrp="1" noChangeAspect="1"/>
          </p:cNvPicPr>
          <p:nvPr>
            <p:ph idx="1"/>
          </p:nvPr>
        </p:nvPicPr>
        <p:blipFill>
          <a:blip r:embed="rId3" cstate="print"/>
          <a:stretch>
            <a:fillRect/>
          </a:stretch>
        </p:blipFill>
        <p:spPr>
          <a:xfrm>
            <a:off x="179512" y="1306896"/>
            <a:ext cx="8784976" cy="4930416"/>
          </a:xfrm>
          <a:prstGeom prst="rect">
            <a:avLst/>
          </a:prstGeom>
        </p:spPr>
      </p:pic>
      <p:sp>
        <p:nvSpPr>
          <p:cNvPr id="5" name="TextBox 4"/>
          <p:cNvSpPr txBox="1"/>
          <p:nvPr/>
        </p:nvSpPr>
        <p:spPr>
          <a:xfrm>
            <a:off x="2195736" y="3632348"/>
            <a:ext cx="4392488" cy="461665"/>
          </a:xfrm>
          <a:prstGeom prst="rect">
            <a:avLst/>
          </a:prstGeom>
          <a:noFill/>
        </p:spPr>
        <p:txBody>
          <a:bodyPr wrap="square" rtlCol="0">
            <a:spAutoFit/>
          </a:bodyPr>
          <a:lstStyle/>
          <a:p>
            <a:endParaRPr lang="en-GB" sz="2400" dirty="0"/>
          </a:p>
        </p:txBody>
      </p:sp>
    </p:spTree>
    <p:extLst>
      <p:ext uri="{BB962C8B-B14F-4D97-AF65-F5344CB8AC3E}">
        <p14:creationId xmlns="" xmlns:p14="http://schemas.microsoft.com/office/powerpoint/2010/main" val="42216281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End</a:t>
            </a:r>
            <a:endParaRPr lang="en-GB" dirty="0"/>
          </a:p>
        </p:txBody>
      </p:sp>
      <p:sp>
        <p:nvSpPr>
          <p:cNvPr id="3" name="Content Placeholder 2"/>
          <p:cNvSpPr>
            <a:spLocks noGrp="1"/>
          </p:cNvSpPr>
          <p:nvPr>
            <p:ph idx="1"/>
          </p:nvPr>
        </p:nvSpPr>
        <p:spPr/>
        <p:txBody>
          <a:bodyPr/>
          <a:lstStyle/>
          <a:p>
            <a:r>
              <a:rPr lang="en-GB" dirty="0" smtClean="0"/>
              <a:t>My presentation is over </a:t>
            </a:r>
          </a:p>
          <a:p>
            <a:endParaRPr lang="en-GB" dirty="0"/>
          </a:p>
        </p:txBody>
      </p:sp>
      <p:pic>
        <p:nvPicPr>
          <p:cNvPr id="4" name="Picture 3"/>
          <p:cNvPicPr>
            <a:picLocks noChangeAspect="1"/>
          </p:cNvPicPr>
          <p:nvPr/>
        </p:nvPicPr>
        <p:blipFill>
          <a:blip r:embed="rId2" cstate="print"/>
          <a:stretch>
            <a:fillRect/>
          </a:stretch>
        </p:blipFill>
        <p:spPr>
          <a:xfrm>
            <a:off x="457200" y="2420888"/>
            <a:ext cx="7643192" cy="3887837"/>
          </a:xfrm>
          <a:prstGeom prst="rect">
            <a:avLst/>
          </a:prstGeom>
        </p:spPr>
      </p:pic>
    </p:spTree>
    <p:extLst>
      <p:ext uri="{BB962C8B-B14F-4D97-AF65-F5344CB8AC3E}">
        <p14:creationId xmlns="" xmlns:p14="http://schemas.microsoft.com/office/powerpoint/2010/main" val="17745870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End</a:t>
            </a:r>
            <a:endParaRPr lang="en-GB" dirty="0"/>
          </a:p>
        </p:txBody>
      </p:sp>
      <p:pic>
        <p:nvPicPr>
          <p:cNvPr id="4" name="Content Placeholder 3"/>
          <p:cNvPicPr>
            <a:picLocks noGrp="1" noChangeAspect="1"/>
          </p:cNvPicPr>
          <p:nvPr>
            <p:ph idx="1"/>
          </p:nvPr>
        </p:nvPicPr>
        <p:blipFill>
          <a:blip r:embed="rId2" cstate="print"/>
          <a:stretch>
            <a:fillRect/>
          </a:stretch>
        </p:blipFill>
        <p:spPr>
          <a:xfrm>
            <a:off x="1007604" y="692696"/>
            <a:ext cx="7128792" cy="5616624"/>
          </a:xfrm>
          <a:prstGeom prst="rect">
            <a:avLst/>
          </a:prstGeom>
        </p:spPr>
      </p:pic>
    </p:spTree>
    <p:extLst>
      <p:ext uri="{BB962C8B-B14F-4D97-AF65-F5344CB8AC3E}">
        <p14:creationId xmlns="" xmlns:p14="http://schemas.microsoft.com/office/powerpoint/2010/main" val="907897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ED3EC54A20F034C94091DE76B366706" ma:contentTypeVersion="2" ma:contentTypeDescription="Create a new document." ma:contentTypeScope="" ma:versionID="bd9fb32b965bac26226d8b60810f2fd2">
  <xsd:schema xmlns:xsd="http://www.w3.org/2001/XMLSchema" xmlns:xs="http://www.w3.org/2001/XMLSchema" xmlns:p="http://schemas.microsoft.com/office/2006/metadata/properties" xmlns:ns2="9d20ee18-820e-44cf-8b08-e8b7fb85d6bb" targetNamespace="http://schemas.microsoft.com/office/2006/metadata/properties" ma:root="true" ma:fieldsID="b918751bcb65dff5e0dcd63c0e1f31a4" ns2:_="">
    <xsd:import namespace="9d20ee18-820e-44cf-8b08-e8b7fb85d6bb"/>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20ee18-820e-44cf-8b08-e8b7fb85d6b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389491-9A76-4267-B91B-AEA81891A935}">
  <ds:schemaRefs>
    <ds:schemaRef ds:uri="http://schemas.microsoft.com/office/infopath/2007/PartnerControls"/>
    <ds:schemaRef ds:uri="http://purl.org/dc/elements/1.1/"/>
    <ds:schemaRef ds:uri="http://purl.org/dc/dcmitype/"/>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9d20ee18-820e-44cf-8b08-e8b7fb85d6bb"/>
    <ds:schemaRef ds:uri="http://purl.org/dc/terms/"/>
  </ds:schemaRefs>
</ds:datastoreItem>
</file>

<file path=customXml/itemProps2.xml><?xml version="1.0" encoding="utf-8"?>
<ds:datastoreItem xmlns:ds="http://schemas.openxmlformats.org/officeDocument/2006/customXml" ds:itemID="{41F912B1-E915-4739-BD86-A0050E3198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20ee18-820e-44cf-8b08-e8b7fb85d6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EA06EF-B9DE-4297-A5E1-D4A58EE18D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Civic</Template>
  <TotalTime>4276</TotalTime>
  <Words>1268</Words>
  <Application>Microsoft Office PowerPoint</Application>
  <PresentationFormat>On-screen Show (4:3)</PresentationFormat>
  <Paragraphs>85</Paragraphs>
  <Slides>15</Slides>
  <Notes>9</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Synopsis</vt:lpstr>
      <vt:lpstr>Synopsis continuation </vt:lpstr>
      <vt:lpstr>Main characters</vt:lpstr>
      <vt:lpstr>Main characters </vt:lpstr>
      <vt:lpstr>Main characters: Conti..</vt:lpstr>
      <vt:lpstr>Summary of the plot</vt:lpstr>
      <vt:lpstr>At the French suburb (La banlieue</vt:lpstr>
      <vt:lpstr>At Paris </vt:lpstr>
      <vt:lpstr>Return to the Ghetto…</vt:lpstr>
      <vt:lpstr>Racism in the movie</vt:lpstr>
      <vt:lpstr>Lessons</vt:lpstr>
      <vt:lpstr>The end</vt:lpstr>
      <vt:lpstr>End</vt:lpstr>
      <vt:lpstr>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Hattyo</dc:creator>
  <cp:lastModifiedBy>FRANK</cp:lastModifiedBy>
  <cp:revision>228</cp:revision>
  <cp:lastPrinted>2015-04-27T12:52:10Z</cp:lastPrinted>
  <dcterms:created xsi:type="dcterms:W3CDTF">2013-04-08T07:45:16Z</dcterms:created>
  <dcterms:modified xsi:type="dcterms:W3CDTF">2018-03-07T21:26:39Z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0x010100AED3EC54A20F034C94091DE76B366706</vt:lpwstr>
  </property>
</Properties>
</file>